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44AE02-EEB6-4691-80C7-AFD19A4819F9}" type="datetimeFigureOut">
              <a:rPr lang="en-US" smtClean="0"/>
              <a:pPr/>
              <a:t>11/5/2008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7C3FC7-6FB3-4217-B056-2F3C7A01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ble.jpg"/>
          <p:cNvPicPr>
            <a:picLocks noChangeAspect="1"/>
          </p:cNvPicPr>
          <p:nvPr/>
        </p:nvPicPr>
        <p:blipFill>
          <a:blip r:embed="rId2">
            <a:lum bright="58000" contrast="-70000"/>
          </a:blip>
          <a:stretch>
            <a:fillRect/>
          </a:stretch>
        </p:blipFill>
        <p:spPr>
          <a:xfrm>
            <a:off x="1295400" y="609600"/>
            <a:ext cx="6630339" cy="403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sz="5400" b="0" smtClean="0"/>
              <a:t>The </a:t>
            </a:r>
            <a:r>
              <a:rPr sz="5400" b="0" i="1" smtClean="0"/>
              <a:t>Gospel</a:t>
            </a:r>
            <a:r>
              <a:rPr sz="5400" b="0" smtClean="0"/>
              <a:t> </a:t>
            </a:r>
            <a:r>
              <a:rPr lang="en-US" sz="5400" b="0" dirty="0" smtClean="0"/>
              <a:t/>
            </a:r>
            <a:br>
              <a:rPr lang="en-US" sz="5400" b="0" dirty="0" smtClean="0"/>
            </a:br>
            <a:r>
              <a:rPr sz="5400" b="0" smtClean="0"/>
              <a:t>According to </a:t>
            </a:r>
            <a:r>
              <a:rPr sz="5400" smtClean="0">
                <a:latin typeface="Arial Black" pitchFamily="34" charset="0"/>
              </a:rPr>
              <a:t>Luke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162800" cy="119970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Theophilus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smtClean="0"/>
              <a:t>He addresses both Luke and Acts to “</a:t>
            </a:r>
            <a:r>
              <a:rPr lang="en-US" sz="2400" i="1" dirty="0" err="1" smtClean="0"/>
              <a:t>Theophilus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400" dirty="0" smtClean="0"/>
              <a:t>Name means “</a:t>
            </a:r>
            <a:r>
              <a:rPr lang="en-US" sz="2400" b="1" i="1" dirty="0" smtClean="0"/>
              <a:t>lover of God</a:t>
            </a:r>
            <a:r>
              <a:rPr lang="en-US" sz="2400" dirty="0" smtClean="0"/>
              <a:t>”</a:t>
            </a:r>
          </a:p>
          <a:p>
            <a:pPr lvl="1"/>
            <a:r>
              <a:rPr lang="en-US" sz="2400" dirty="0" smtClean="0"/>
              <a:t>No other info about addressee  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 of writing…</a:t>
            </a:r>
          </a:p>
          <a:p>
            <a:pPr lvl="1"/>
            <a:r>
              <a:rPr lang="en-US" sz="2400" dirty="0" smtClean="0"/>
              <a:t>Sometime between </a:t>
            </a:r>
            <a:r>
              <a:rPr lang="en-US" sz="2400" b="1" dirty="0" smtClean="0"/>
              <a:t>58-60 A.D.</a:t>
            </a:r>
          </a:p>
          <a:p>
            <a:pPr lvl="1"/>
            <a:r>
              <a:rPr lang="en-US" sz="2400" dirty="0" smtClean="0"/>
              <a:t>While he was with Paul in Caesarea.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to Luke…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It is a </a:t>
            </a:r>
            <a:r>
              <a:rPr lang="en-US" i="1" dirty="0" smtClean="0"/>
              <a:t>gospel</a:t>
            </a:r>
            <a:r>
              <a:rPr lang="en-US" dirty="0" smtClean="0"/>
              <a:t> of great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beauty, accuracy, and precise detail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It is 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complete biography of Christ </a:t>
            </a:r>
            <a:r>
              <a:rPr lang="en-US" dirty="0" smtClean="0"/>
              <a:t>than the other three accounts.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It is a </a:t>
            </a:r>
            <a:r>
              <a:rPr lang="en-US" i="1" dirty="0" smtClean="0"/>
              <a:t>gospel</a:t>
            </a:r>
            <a:r>
              <a:rPr lang="en-US" dirty="0" smtClean="0"/>
              <a:t>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and praise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It is a </a:t>
            </a:r>
            <a:r>
              <a:rPr lang="en-US" i="1" dirty="0" smtClean="0"/>
              <a:t>gospel</a:t>
            </a:r>
            <a:r>
              <a:rPr lang="en-US" dirty="0" smtClean="0"/>
              <a:t>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It is a </a:t>
            </a:r>
            <a:r>
              <a:rPr lang="en-US" i="1" dirty="0" smtClean="0"/>
              <a:t>gospel</a:t>
            </a:r>
            <a:r>
              <a:rPr lang="en-US" dirty="0" smtClean="0"/>
              <a:t>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womanhood</a:t>
            </a:r>
            <a:r>
              <a:rPr lang="en-US" dirty="0" smtClean="0"/>
              <a:t>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childhood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It is a </a:t>
            </a:r>
            <a:r>
              <a:rPr lang="en-US" i="1" dirty="0" smtClean="0"/>
              <a:t>gospel</a:t>
            </a:r>
            <a:r>
              <a:rPr lang="en-US" dirty="0" smtClean="0"/>
              <a:t> for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</a:t>
            </a:r>
            <a:r>
              <a:rPr lang="en-US" dirty="0" smtClean="0"/>
              <a:t>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outcast</a:t>
            </a:r>
            <a:r>
              <a:rPr lang="en-US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It is a </a:t>
            </a:r>
            <a:r>
              <a:rPr lang="en-US" i="1" dirty="0" smtClean="0"/>
              <a:t>gospel</a:t>
            </a:r>
            <a:r>
              <a:rPr lang="en-US" dirty="0" smtClean="0"/>
              <a:t> for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world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Luke…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Good Samaritan </a:t>
            </a:r>
            <a:r>
              <a:rPr lang="en-US" dirty="0" smtClean="0"/>
              <a:t>(10:25-37)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Rich Fool </a:t>
            </a:r>
            <a:r>
              <a:rPr lang="en-US" dirty="0" smtClean="0"/>
              <a:t>(12:13-21)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Prodigal Son </a:t>
            </a:r>
            <a:r>
              <a:rPr lang="en-US" dirty="0" smtClean="0"/>
              <a:t>(15:11-32)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Rich Man &amp; Lazarus </a:t>
            </a:r>
            <a:r>
              <a:rPr lang="en-US" dirty="0" smtClean="0"/>
              <a:t>(16:19-31)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Pharisee &amp; the Publican </a:t>
            </a:r>
            <a:r>
              <a:rPr lang="en-US" dirty="0" smtClean="0"/>
              <a:t>(18:9-14)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Lessons from Luke…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pPr marL="681228" indent="-571500">
              <a:buFont typeface="+mj-lt"/>
              <a:buAutoNum type="romanUcPeriod"/>
            </a:pPr>
            <a:r>
              <a:rPr lang="en-US" i="1" dirty="0" smtClean="0"/>
              <a:t>Introduction</a:t>
            </a:r>
            <a:r>
              <a:rPr lang="en-US" dirty="0" smtClean="0"/>
              <a:t> (1:1-4)</a:t>
            </a:r>
          </a:p>
          <a:p>
            <a:pPr marL="681228" indent="-571500">
              <a:buFont typeface="+mj-lt"/>
              <a:buAutoNum type="romanUcPeriod"/>
            </a:pPr>
            <a:endParaRPr lang="en-US" dirty="0" smtClean="0"/>
          </a:p>
          <a:p>
            <a:pPr marL="681228" indent="-571500">
              <a:buFont typeface="+mj-lt"/>
              <a:buAutoNum type="romanUcPeriod"/>
            </a:pPr>
            <a:r>
              <a:rPr lang="en-US" i="1" dirty="0" smtClean="0"/>
              <a:t>Birth/Boyhood/Youth of Jesus </a:t>
            </a:r>
            <a:r>
              <a:rPr lang="en-US" dirty="0" smtClean="0"/>
              <a:t>(1:5-2:52)</a:t>
            </a:r>
          </a:p>
          <a:p>
            <a:pPr marL="681228" indent="-571500">
              <a:buFont typeface="+mj-lt"/>
              <a:buAutoNum type="romanUcPeriod"/>
            </a:pPr>
            <a:endParaRPr lang="en-US" dirty="0" smtClean="0"/>
          </a:p>
          <a:p>
            <a:pPr marL="681228" indent="-571500">
              <a:buFont typeface="+mj-lt"/>
              <a:buAutoNum type="romanUcPeriod"/>
            </a:pPr>
            <a:r>
              <a:rPr lang="en-US" i="1" dirty="0" smtClean="0"/>
              <a:t>Galilean Ministry </a:t>
            </a:r>
            <a:r>
              <a:rPr lang="en-US" dirty="0" smtClean="0"/>
              <a:t>(3:1-9:50)</a:t>
            </a:r>
          </a:p>
          <a:p>
            <a:pPr marL="681228" indent="-571500">
              <a:buFont typeface="+mj-lt"/>
              <a:buAutoNum type="romanUcPeriod"/>
            </a:pPr>
            <a:endParaRPr lang="en-US" dirty="0" smtClean="0"/>
          </a:p>
          <a:p>
            <a:pPr marL="681228" indent="-571500">
              <a:buFont typeface="+mj-lt"/>
              <a:buAutoNum type="romanUcPeriod"/>
            </a:pPr>
            <a:r>
              <a:rPr lang="en-US" i="1" dirty="0" smtClean="0"/>
              <a:t>Last Journeys to Jerusalem </a:t>
            </a:r>
            <a:r>
              <a:rPr lang="en-US" dirty="0" smtClean="0"/>
              <a:t>(9:51-18:14)</a:t>
            </a:r>
          </a:p>
          <a:p>
            <a:pPr marL="681228" indent="-571500">
              <a:buFont typeface="+mj-lt"/>
              <a:buAutoNum type="romanUcPeriod"/>
            </a:pPr>
            <a:endParaRPr lang="en-US" dirty="0" smtClean="0"/>
          </a:p>
          <a:p>
            <a:pPr marL="681228" indent="-571500">
              <a:buFont typeface="+mj-lt"/>
              <a:buAutoNum type="romanUcPeriod"/>
            </a:pPr>
            <a:r>
              <a:rPr lang="en-US" i="1" dirty="0" smtClean="0"/>
              <a:t>Events relating to the sufferings, death, resurrection and ascension of the Savior </a:t>
            </a:r>
            <a:r>
              <a:rPr lang="en-US" dirty="0" smtClean="0"/>
              <a:t>(18:15-24:53)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Outline of Luke…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Keys to LUKE…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562600"/>
            <a:ext cx="4268788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5562600"/>
            <a:ext cx="42672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1905000"/>
            <a:ext cx="4268788" cy="3636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en-US" sz="3200" dirty="0" smtClean="0"/>
              <a:t>…</a:t>
            </a:r>
          </a:p>
          <a:p>
            <a:pPr lvl="1"/>
            <a:r>
              <a:rPr lang="en-US" sz="2800" dirty="0" smtClean="0"/>
              <a:t>“Son of man,”                      </a:t>
            </a:r>
            <a:r>
              <a:rPr lang="en-US" i="1" dirty="0" smtClean="0"/>
              <a:t>(23 times)</a:t>
            </a:r>
          </a:p>
          <a:p>
            <a:pPr lvl="1"/>
            <a:r>
              <a:rPr lang="en-US" sz="2800" dirty="0" smtClean="0"/>
              <a:t>“Son of God,”                     </a:t>
            </a:r>
            <a:r>
              <a:rPr lang="en-US" i="1" dirty="0" smtClean="0"/>
              <a:t>(7 times)</a:t>
            </a:r>
          </a:p>
          <a:p>
            <a:pPr lvl="1"/>
            <a:r>
              <a:rPr lang="en-US" sz="2800" dirty="0" smtClean="0"/>
              <a:t>“Kingdom of God,”             </a:t>
            </a:r>
            <a:r>
              <a:rPr lang="en-US" i="1" dirty="0" smtClean="0"/>
              <a:t>(32 times)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4267200" cy="3636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</a:t>
            </a:r>
            <a:r>
              <a:rPr lang="en-US" sz="3200" dirty="0" smtClean="0"/>
              <a:t>…</a:t>
            </a:r>
          </a:p>
          <a:p>
            <a:pPr lvl="1"/>
            <a:r>
              <a:rPr lang="en-US" sz="2800" i="1" dirty="0" smtClean="0"/>
              <a:t>“that thou </a:t>
            </a:r>
            <a:r>
              <a:rPr lang="en-US" sz="2800" i="1" dirty="0" err="1" smtClean="0"/>
              <a:t>mightest</a:t>
            </a:r>
            <a:r>
              <a:rPr lang="en-US" sz="2800" i="1" dirty="0" smtClean="0"/>
              <a:t> know the certainty “ (1:4)          </a:t>
            </a:r>
            <a:endParaRPr lang="en-US" sz="2800" i="1" dirty="0"/>
          </a:p>
        </p:txBody>
      </p:sp>
      <p:pic>
        <p:nvPicPr>
          <p:cNvPr id="1027" name="Picture 3" descr="C:\Documents and Settings\Owner\Local Settings\Temporary Internet Files\Content.IE5\J3T49YVI\MPj038674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798890" cy="12832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</a:t>
            </a:r>
            <a:r>
              <a:rPr lang="en-US" sz="3200" dirty="0" smtClean="0"/>
              <a:t>…</a:t>
            </a:r>
          </a:p>
          <a:p>
            <a:pPr lvl="1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19:10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the Son of man is come to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to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which was lost.” 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to Luke…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Owner\Local Settings\Temporary Internet Files\Content.IE5\J3T49YVI\MPj038674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905000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  <a:r>
              <a:rPr lang="en-US" sz="3200" dirty="0" smtClean="0"/>
              <a:t>… (15)</a:t>
            </a:r>
          </a:p>
          <a:p>
            <a:pPr lvl="1"/>
            <a:r>
              <a:rPr lang="en-US" sz="2800" dirty="0" smtClean="0"/>
              <a:t>The Prodigal Son</a:t>
            </a:r>
          </a:p>
          <a:p>
            <a:pPr lvl="1"/>
            <a:endParaRPr lang="en-US" sz="2800" dirty="0" smtClean="0"/>
          </a:p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r>
              <a:rPr lang="en-US" sz="3200" dirty="0" smtClean="0"/>
              <a:t>…</a:t>
            </a:r>
          </a:p>
          <a:p>
            <a:pPr lvl="1"/>
            <a:r>
              <a:rPr lang="en-US" sz="2800" dirty="0" smtClean="0"/>
              <a:t>Jesus, the ideal man.</a:t>
            </a:r>
          </a:p>
          <a:p>
            <a:pPr lvl="1"/>
            <a:endParaRPr lang="en-US" sz="2800" dirty="0" smtClean="0"/>
          </a:p>
          <a:p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</a:t>
            </a:r>
            <a:r>
              <a:rPr lang="en-US" sz="3200" dirty="0" smtClean="0"/>
              <a:t>…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i="1" dirty="0" smtClean="0"/>
              <a:t>that repentance and remission of sins should be preached in his name among all nations, beginning at Jerusalem</a:t>
            </a:r>
            <a:r>
              <a:rPr lang="en-US" sz="2800" dirty="0" smtClean="0"/>
              <a:t>” (24:47) </a:t>
            </a:r>
          </a:p>
          <a:p>
            <a:pPr lvl="1"/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Luke…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Owner\Local Settings\Temporary Internet Files\Content.IE5\J3T49YVI\MPj038674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1905000" cy="1206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wrote primarily for the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Greeks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Luke appealed to them by representing Jesus as the </a:t>
            </a:r>
            <a:r>
              <a:rPr lang="en-US" b="1" dirty="0" smtClean="0"/>
              <a:t>ideal, universal man</a:t>
            </a:r>
            <a:r>
              <a:rPr lang="en-US" dirty="0" smtClean="0"/>
              <a:t>, the </a:t>
            </a:r>
            <a:r>
              <a:rPr lang="en-US" b="1" i="1" dirty="0" smtClean="0"/>
              <a:t>perfect expression of reason, beauty and truth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Luke traces the ancestry of Jesus back to Adam to show that Christ was truly the “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of Man</a:t>
            </a:r>
            <a:r>
              <a:rPr lang="en-US" dirty="0" smtClean="0"/>
              <a:t>”, the savior and </a:t>
            </a:r>
            <a:r>
              <a:rPr lang="en-US" dirty="0" err="1" smtClean="0"/>
              <a:t>perfecter</a:t>
            </a:r>
            <a:r>
              <a:rPr lang="en-US" dirty="0" smtClean="0"/>
              <a:t> of all men.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Purpose</a:t>
            </a:r>
            <a:r>
              <a:rPr lang="en-US" dirty="0" smtClean="0"/>
              <a:t> of LUKE…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2:52</a:t>
            </a:r>
            <a:r>
              <a:rPr lang="en-US" dirty="0" smtClean="0"/>
              <a:t>; 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i="1" dirty="0" smtClean="0"/>
              <a:t>And </a:t>
            </a:r>
            <a:r>
              <a:rPr lang="en-US" sz="2800" i="1" dirty="0" smtClean="0"/>
              <a:t>Jesus increased in wisdom and in stature and in favor with God and man</a:t>
            </a:r>
            <a:r>
              <a:rPr lang="en-US" sz="2800" dirty="0" smtClean="0"/>
              <a:t>.” </a:t>
            </a:r>
            <a:r>
              <a:rPr lang="en-US" sz="2000" dirty="0" smtClean="0"/>
              <a:t>(ESV)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 smtClean="0"/>
              <a:t>“</a:t>
            </a:r>
            <a:r>
              <a:rPr lang="en-US" sz="2800" i="1" dirty="0" smtClean="0"/>
              <a:t>Jesus </a:t>
            </a:r>
            <a:r>
              <a:rPr lang="en-US" sz="2800" i="1" dirty="0" smtClean="0"/>
              <a:t>became wise, and he grew strong. God was pleased with him and so were the people</a:t>
            </a:r>
            <a:r>
              <a:rPr lang="en-US" sz="2800" dirty="0" smtClean="0"/>
              <a:t>.” </a:t>
            </a:r>
            <a:r>
              <a:rPr lang="en-US" sz="2000" dirty="0" smtClean="0"/>
              <a:t>(CEV)</a:t>
            </a:r>
          </a:p>
          <a:p>
            <a:pPr lvl="1"/>
            <a:r>
              <a:rPr lang="en-US" sz="2800" dirty="0" smtClean="0"/>
              <a:t>“</a:t>
            </a:r>
            <a:r>
              <a:rPr lang="en-US" sz="2800" i="1" dirty="0" smtClean="0"/>
              <a:t>And </a:t>
            </a:r>
            <a:r>
              <a:rPr lang="en-US" sz="2800" i="1" dirty="0" smtClean="0"/>
              <a:t>Jesus matured, growing up in both body and spirit, blessed by both God and people</a:t>
            </a:r>
            <a:r>
              <a:rPr lang="en-US" sz="2800" dirty="0" smtClean="0"/>
              <a:t>.” </a:t>
            </a:r>
            <a:r>
              <a:rPr lang="en-US" sz="2000" dirty="0" smtClean="0"/>
              <a:t>(MSG)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Theme</a:t>
            </a:r>
            <a:r>
              <a:rPr lang="en-US" dirty="0" smtClean="0"/>
              <a:t> of LUKE…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2:52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passages relate Luke’s thoughts…</a:t>
            </a:r>
          </a:p>
          <a:p>
            <a:pPr lvl="2"/>
            <a:r>
              <a:rPr lang="en-US" b="1" dirty="0" smtClean="0"/>
              <a:t>Heb 2:10  “</a:t>
            </a:r>
            <a:r>
              <a:rPr lang="en-US" i="1" dirty="0" smtClean="0"/>
              <a:t>For it was fitting that he, for whom and by whom all things exist, in bringing many sons to glory, should make the founder of their salvation perfect through suffering.”  </a:t>
            </a:r>
          </a:p>
          <a:p>
            <a:pPr lvl="2"/>
            <a:r>
              <a:rPr lang="en-US" b="1" dirty="0" smtClean="0"/>
              <a:t>Heb </a:t>
            </a:r>
            <a:r>
              <a:rPr lang="en-US" b="1" dirty="0" smtClean="0"/>
              <a:t>2:17  </a:t>
            </a:r>
            <a:r>
              <a:rPr lang="en-US" b="1" dirty="0" smtClean="0"/>
              <a:t>“</a:t>
            </a:r>
            <a:r>
              <a:rPr lang="en-US" i="1" dirty="0" smtClean="0"/>
              <a:t>Therefore </a:t>
            </a:r>
            <a:r>
              <a:rPr lang="en-US" i="1" dirty="0" smtClean="0"/>
              <a:t>he had to be made like his brothers in every respect, so that he might become a merciful and faithful high priest in the service of God, to make propitiation for the sins of the people</a:t>
            </a:r>
            <a:r>
              <a:rPr lang="en-US" i="1" dirty="0" smtClean="0"/>
              <a:t>.” </a:t>
            </a:r>
          </a:p>
          <a:p>
            <a:pPr lvl="1"/>
            <a:r>
              <a:rPr lang="en-US" b="1" dirty="0" smtClean="0"/>
              <a:t>Luke traces the human growth of Jesus.</a:t>
            </a:r>
            <a:endParaRPr lang="en-US" b="1" dirty="0" smtClean="0"/>
          </a:p>
          <a:p>
            <a:pPr lvl="1"/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Theme</a:t>
            </a:r>
            <a:r>
              <a:rPr lang="en-US" dirty="0" smtClean="0"/>
              <a:t> of LUKE…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25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17849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He does not give his name, but </a:t>
            </a:r>
            <a:r>
              <a:rPr lang="en-US" sz="2800" b="1" dirty="0" smtClean="0"/>
              <a:t>Luke</a:t>
            </a:r>
            <a:r>
              <a:rPr lang="en-US" sz="2800" dirty="0" smtClean="0"/>
              <a:t> is the only person mentioned by early writers as the author.</a:t>
            </a:r>
          </a:p>
          <a:p>
            <a:pPr lvl="1"/>
            <a:r>
              <a:rPr lang="en-US" sz="2400" b="1" i="1" dirty="0" err="1" smtClean="0"/>
              <a:t>Muratorian</a:t>
            </a:r>
            <a:r>
              <a:rPr lang="en-US" sz="2400" b="1" i="1" dirty="0" smtClean="0"/>
              <a:t> Canon </a:t>
            </a:r>
            <a:r>
              <a:rPr lang="en-US" sz="2400" dirty="0" smtClean="0"/>
              <a:t>(170 A.D.) include “</a:t>
            </a:r>
            <a:r>
              <a:rPr lang="en-US" sz="2400" i="1" dirty="0" smtClean="0"/>
              <a:t>the third book of the gospel, according to Luke, </a:t>
            </a:r>
            <a:r>
              <a:rPr lang="en-US" sz="2400" b="1" i="1" dirty="0" smtClean="0"/>
              <a:t>the well known physician</a:t>
            </a:r>
            <a:r>
              <a:rPr lang="en-US" sz="2400" dirty="0" smtClean="0"/>
              <a:t>.”</a:t>
            </a:r>
          </a:p>
          <a:p>
            <a:pPr lvl="1"/>
            <a:r>
              <a:rPr lang="en-US" sz="2400" b="1" i="1" dirty="0" smtClean="0"/>
              <a:t>Paul</a:t>
            </a:r>
            <a:r>
              <a:rPr lang="en-US" sz="2400" dirty="0" smtClean="0"/>
              <a:t> refers to him as “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beloved physician</a:t>
            </a:r>
            <a:r>
              <a:rPr lang="en-US" sz="2400" dirty="0" smtClean="0"/>
              <a:t>” (Col.4:14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sz="2800" b="1" u="sng" dirty="0" smtClean="0"/>
              <a:t>Luke</a:t>
            </a:r>
            <a:r>
              <a:rPr lang="en-US" sz="2800" dirty="0" smtClean="0"/>
              <a:t> was a </a:t>
            </a:r>
            <a:r>
              <a:rPr lang="en-US" sz="2800" b="1" i="1" dirty="0" smtClean="0"/>
              <a:t>Gentile</a:t>
            </a:r>
            <a:r>
              <a:rPr lang="en-US" sz="2800" dirty="0" smtClean="0"/>
              <a:t>, probably a </a:t>
            </a:r>
            <a:r>
              <a:rPr lang="en-US" sz="2800" b="1" i="1" dirty="0" smtClean="0"/>
              <a:t>Greek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dirty="0" smtClean="0"/>
              <a:t>           The Author…</a:t>
            </a:r>
            <a:endParaRPr lang="en-US" dirty="0"/>
          </a:p>
        </p:txBody>
      </p:sp>
      <p:pic>
        <p:nvPicPr>
          <p:cNvPr id="1026" name="Picture 2" descr="C:\Documents and Settings\Owner\Local Settings\Temporary Internet Files\Content.IE5\41MXXJQL\MPj042223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52400"/>
            <a:ext cx="1905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His name only appears in NT three times.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i="1" dirty="0" smtClean="0"/>
              <a:t>Col.4:14; Philemon 24; 2Tim.4:11</a:t>
            </a:r>
            <a:r>
              <a:rPr lang="en-US" sz="2400" dirty="0" smtClean="0"/>
              <a:t>)</a:t>
            </a:r>
          </a:p>
          <a:p>
            <a:endParaRPr lang="en-US" dirty="0" smtClean="0"/>
          </a:p>
          <a:p>
            <a:r>
              <a:rPr lang="en-US" sz="2800" dirty="0" smtClean="0"/>
              <a:t>He was one of </a:t>
            </a:r>
            <a:r>
              <a:rPr lang="en-US" sz="2800" b="1" dirty="0" smtClean="0"/>
              <a:t>Paul’s</a:t>
            </a:r>
            <a:r>
              <a:rPr lang="en-US" sz="2800" dirty="0" smtClean="0"/>
              <a:t> </a:t>
            </a:r>
            <a:r>
              <a:rPr lang="en-US" sz="2800" i="1" dirty="0" smtClean="0"/>
              <a:t>fellow workers</a:t>
            </a:r>
          </a:p>
          <a:p>
            <a:endParaRPr lang="en-US" dirty="0" smtClean="0"/>
          </a:p>
          <a:p>
            <a:r>
              <a:rPr lang="en-US" sz="2800" dirty="0" smtClean="0"/>
              <a:t>Luke also wrote “</a:t>
            </a:r>
            <a:r>
              <a:rPr lang="en-US" sz="2800" b="1" dirty="0" smtClean="0"/>
              <a:t>ACTS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400" dirty="0" smtClean="0"/>
              <a:t>Begins where his gospel record ends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to Luke…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681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The Gospel  According to Luke</vt:lpstr>
      <vt:lpstr>         Keys to LUKE…</vt:lpstr>
      <vt:lpstr>          Keys to Luke…</vt:lpstr>
      <vt:lpstr>          Keys to Luke…</vt:lpstr>
      <vt:lpstr>The Purpose of LUKE…</vt:lpstr>
      <vt:lpstr>Theme of LUKE…</vt:lpstr>
      <vt:lpstr>Theme of LUKE…</vt:lpstr>
      <vt:lpstr>           The Author…</vt:lpstr>
      <vt:lpstr>References to Luke…</vt:lpstr>
      <vt:lpstr>References to Luke…</vt:lpstr>
      <vt:lpstr>Characteristics of Luke…</vt:lpstr>
      <vt:lpstr>Great Lessons from Luke…</vt:lpstr>
      <vt:lpstr>Outline of Luke…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Luke</dc:title>
  <dc:creator>User</dc:creator>
  <cp:lastModifiedBy>User</cp:lastModifiedBy>
  <cp:revision>24</cp:revision>
  <dcterms:created xsi:type="dcterms:W3CDTF">2008-11-05T04:07:50Z</dcterms:created>
  <dcterms:modified xsi:type="dcterms:W3CDTF">2008-11-05T18:59:47Z</dcterms:modified>
</cp:coreProperties>
</file>